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Open Sans Light"/>
          <a:ea typeface="Open Sans Light"/>
          <a:cs typeface="Open Sans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E7CB"/>
          </a:solidFill>
        </a:fill>
      </a:tcStyle>
    </a:wholeTbl>
    <a:band2H>
      <a:tcTxStyle b="def" i="def"/>
      <a:tcStyle>
        <a:tcBdr/>
        <a:fill>
          <a:solidFill>
            <a:srgbClr val="EDF3E7"/>
          </a:solidFill>
        </a:fill>
      </a:tcStyle>
    </a:band2H>
    <a:firstCol>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Open Sans Light"/>
          <a:ea typeface="Open Sans Light"/>
          <a:cs typeface="Open Sans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5F5"/>
          </a:solidFill>
        </a:fill>
      </a:tcStyle>
    </a:wholeTbl>
    <a:band2H>
      <a:tcTxStyle b="def" i="def"/>
      <a:tcStyle>
        <a:tcBdr/>
        <a:fill>
          <a:solidFill>
            <a:srgbClr val="EAF2FA"/>
          </a:solidFill>
        </a:fill>
      </a:tcStyle>
    </a:band2H>
    <a:firstCol>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Open Sans Light"/>
          <a:ea typeface="Open Sans Light"/>
          <a:cs typeface="Open Sans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5D6"/>
          </a:solidFill>
        </a:fill>
      </a:tcStyle>
    </a:wholeTbl>
    <a:band2H>
      <a:tcTxStyle b="def" i="def"/>
      <a:tcStyle>
        <a:tcBdr/>
        <a:fill>
          <a:solidFill>
            <a:srgbClr val="EBEBEC"/>
          </a:solidFill>
        </a:fill>
      </a:tcStyle>
    </a:band2H>
    <a:firstCol>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Open Sans Light"/>
          <a:ea typeface="Open Sans Light"/>
          <a:cs typeface="Open Sans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Open Sans Light"/>
          <a:ea typeface="Open Sans Light"/>
          <a:cs typeface="Open Sans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Open Sans Light"/>
          <a:ea typeface="Open Sans Light"/>
          <a:cs typeface="Open Sans Ligh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Open Sans Light"/>
          <a:ea typeface="Open Sans Light"/>
          <a:cs typeface="Open Sans Ligh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Open Sans Light"/>
          <a:ea typeface="Open Sans Light"/>
          <a:cs typeface="Open Sans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Open Sans Light"/>
          <a:ea typeface="Open Sans Light"/>
          <a:cs typeface="Open Sans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Open Sans Light"/>
          <a:ea typeface="Open Sans Light"/>
          <a:cs typeface="Open Sans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Open Sans Light"/>
          <a:ea typeface="Open Sans Light"/>
          <a:cs typeface="Open Sans Ligh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Open Sans Light"/>
          <a:ea typeface="Open Sans Light"/>
          <a:cs typeface="Open Sans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1" name="Shape 21"/>
          <p:cNvSpPr/>
          <p:nvPr>
            <p:ph type="sldImg"/>
          </p:nvPr>
        </p:nvSpPr>
        <p:spPr>
          <a:xfrm>
            <a:off x="1143000" y="685800"/>
            <a:ext cx="4572000" cy="3429000"/>
          </a:xfrm>
          <a:prstGeom prst="rect">
            <a:avLst/>
          </a:prstGeom>
        </p:spPr>
        <p:txBody>
          <a:bodyPr/>
          <a:lstStyle/>
          <a:p>
            <a:pPr/>
          </a:p>
        </p:txBody>
      </p:sp>
      <p:sp>
        <p:nvSpPr>
          <p:cNvPr id="22" name="Shape 2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Subtitle">
    <p:spTree>
      <p:nvGrpSpPr>
        <p:cNvPr id="1" name=""/>
        <p:cNvGrpSpPr/>
        <p:nvPr/>
      </p:nvGrpSpPr>
      <p:grpSpPr>
        <a:xfrm>
          <a:off x="0" y="0"/>
          <a:ext cx="0" cy="0"/>
          <a:chOff x="0" y="0"/>
          <a:chExt cx="0" cy="0"/>
        </a:xfrm>
      </p:grpSpPr>
      <p:sp>
        <p:nvSpPr>
          <p:cNvPr id="13" name="Slide Number"/>
          <p:cNvSpPr txBox="1"/>
          <p:nvPr>
            <p:ph type="sldNum" sz="quarter" idx="2"/>
          </p:nvPr>
        </p:nvSpPr>
        <p:spPr>
          <a:prstGeom prst="rect">
            <a:avLst/>
          </a:prstGeom>
        </p:spPr>
        <p:txBody>
          <a:bodyPr/>
          <a:lstStyle/>
          <a:p>
            <a:pPr/>
            <a:fld id="{86CB4B4D-7CA3-9044-876B-883B54F8677D}" type="slidenum"/>
          </a:p>
        </p:txBody>
      </p:sp>
      <p:sp>
        <p:nvSpPr>
          <p:cNvPr id="14" name="Title Text"/>
          <p:cNvSpPr txBox="1"/>
          <p:nvPr>
            <p:ph type="title"/>
          </p:nvPr>
        </p:nvSpPr>
        <p:spPr>
          <a:prstGeom prst="rect">
            <a:avLst/>
          </a:prstGeom>
        </p:spPr>
        <p:txBody>
          <a:bodyPr/>
          <a:lstStyle/>
          <a:p>
            <a:pPr/>
            <a:r>
              <a:t>Title Text</a:t>
            </a:r>
          </a:p>
        </p:txBody>
      </p:sp>
      <p:sp>
        <p:nvSpPr>
          <p:cNvPr id="15"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Number"/>
          <p:cNvSpPr txBox="1"/>
          <p:nvPr>
            <p:ph type="sldNum" sz="quarter" idx="2"/>
          </p:nvPr>
        </p:nvSpPr>
        <p:spPr>
          <a:xfrm>
            <a:off x="11591928" y="6571802"/>
            <a:ext cx="127001" cy="127001"/>
          </a:xfrm>
          <a:prstGeom prst="rect">
            <a:avLst/>
          </a:prstGeom>
          <a:ln w="12700">
            <a:miter lim="400000"/>
          </a:ln>
        </p:spPr>
        <p:txBody>
          <a:bodyPr wrap="none" lIns="0" tIns="0" rIns="0" bIns="0">
            <a:spAutoFit/>
          </a:bodyPr>
          <a:lstStyle>
            <a:lvl1pPr algn="r">
              <a:spcBef>
                <a:spcPts val="800"/>
              </a:spcBef>
              <a:defRPr sz="600">
                <a:latin typeface="Verdana"/>
                <a:ea typeface="Verdana"/>
                <a:cs typeface="Verdana"/>
                <a:sym typeface="Verdana"/>
              </a:defRPr>
            </a:lvl1pPr>
          </a:lstStyle>
          <a:p>
            <a:pPr/>
            <a:fld id="{86CB4B4D-7CA3-9044-876B-883B54F8677D}" type="slidenum"/>
          </a:p>
        </p:txBody>
      </p:sp>
      <p:sp>
        <p:nvSpPr>
          <p:cNvPr id="3" name="Rectangle 9"/>
          <p:cNvSpPr txBox="1"/>
          <p:nvPr/>
        </p:nvSpPr>
        <p:spPr>
          <a:xfrm>
            <a:off x="298173" y="6545133"/>
            <a:ext cx="4572001" cy="180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600">
                <a:latin typeface="Verdana"/>
                <a:ea typeface="Verdana"/>
                <a:cs typeface="Verdana"/>
                <a:sym typeface="Verdana"/>
              </a:defRPr>
            </a:lvl1pPr>
          </a:lstStyle>
          <a:p>
            <a:pPr/>
            <a:r>
              <a:t>© 2019 MJDNET LTD All rights reserved</a:t>
            </a:r>
          </a:p>
        </p:txBody>
      </p:sp>
      <p:sp>
        <p:nvSpPr>
          <p:cNvPr id="4" name="Title Text"/>
          <p:cNvSpPr txBox="1"/>
          <p:nvPr>
            <p:ph type="title"/>
          </p:nvPr>
        </p:nvSpPr>
        <p:spPr>
          <a:xfrm>
            <a:off x="469900" y="402585"/>
            <a:ext cx="11252200" cy="69850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Title Text</a:t>
            </a:r>
          </a:p>
        </p:txBody>
      </p:sp>
      <p:sp>
        <p:nvSpPr>
          <p:cNvPr id="5" name="Body Level One…"/>
          <p:cNvSpPr txBox="1"/>
          <p:nvPr>
            <p:ph type="body" idx="1"/>
          </p:nvPr>
        </p:nvSpPr>
        <p:spPr>
          <a:xfrm>
            <a:off x="469900" y="736687"/>
            <a:ext cx="11252200" cy="75725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pic>
        <p:nvPicPr>
          <p:cNvPr id="6" name="MJD-LOGO.001-crop.jpeg" descr="MJD-LOGO.001-crop.jpeg"/>
          <p:cNvPicPr>
            <a:picLocks noChangeAspect="1"/>
          </p:cNvPicPr>
          <p:nvPr/>
        </p:nvPicPr>
        <p:blipFill>
          <a:blip r:embed="rId2">
            <a:extLst/>
          </a:blip>
          <a:stretch>
            <a:fillRect/>
          </a:stretch>
        </p:blipFill>
        <p:spPr>
          <a:xfrm>
            <a:off x="10763048" y="154086"/>
            <a:ext cx="1266829" cy="38005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1pPr>
      <a:lvl2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2pPr>
      <a:lvl3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3pPr>
      <a:lvl4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4pPr>
      <a:lvl5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5pPr>
      <a:lvl6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6pPr>
      <a:lvl7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7pPr>
      <a:lvl8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8pPr>
      <a:lvl9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9pPr>
    </p:titleStyle>
    <p:bodyStyle>
      <a:lvl1pPr marL="0" marR="0" indent="0" algn="l" defTabSz="1219169" rtl="0" latinLnBrk="0">
        <a:lnSpc>
          <a:spcPct val="100000"/>
        </a:lnSpc>
        <a:spcBef>
          <a:spcPts val="1000"/>
        </a:spcBef>
        <a:spcAft>
          <a:spcPts val="0"/>
        </a:spcAft>
        <a:buClrTx/>
        <a:buSzTx/>
        <a:buFontTx/>
        <a:buNone/>
        <a:tabLst/>
        <a:defRPr b="0" baseline="0" cap="none" i="0" spc="0" strike="noStrike" sz="1400" u="none">
          <a:solidFill>
            <a:srgbClr val="575757"/>
          </a:solidFill>
          <a:uFillTx/>
          <a:latin typeface="Verdana"/>
          <a:ea typeface="Verdana"/>
          <a:cs typeface="Verdana"/>
          <a:sym typeface="Verdana"/>
        </a:defRPr>
      </a:lvl1pPr>
      <a:lvl2pPr marL="0" marR="0" indent="0" algn="l" defTabSz="1219169" rtl="0" latinLnBrk="0">
        <a:lnSpc>
          <a:spcPct val="100000"/>
        </a:lnSpc>
        <a:spcBef>
          <a:spcPts val="1000"/>
        </a:spcBef>
        <a:spcAft>
          <a:spcPts val="0"/>
        </a:spcAft>
        <a:buClrTx/>
        <a:buSzTx/>
        <a:buFontTx/>
        <a:buNone/>
        <a:tabLst/>
        <a:defRPr b="0" baseline="0" cap="none" i="0" spc="0" strike="noStrike" sz="1400" u="none">
          <a:solidFill>
            <a:srgbClr val="575757"/>
          </a:solidFill>
          <a:uFillTx/>
          <a:latin typeface="Verdana"/>
          <a:ea typeface="Verdana"/>
          <a:cs typeface="Verdana"/>
          <a:sym typeface="Verdana"/>
        </a:defRPr>
      </a:lvl2pPr>
      <a:lvl3pPr marL="201600" marR="0" indent="-201600"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3pPr>
      <a:lvl4pPr marL="378600"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4pPr>
      <a:lvl5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5pPr>
      <a:lvl6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6pPr>
      <a:lvl7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7pPr>
      <a:lvl8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8pPr>
      <a:lvl9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9pPr>
    </p:bodyStyle>
    <p:otherStyle>
      <a:lvl1pPr marL="0" marR="0" indent="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1pPr>
      <a:lvl2pPr marL="0" marR="0" indent="4572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2pPr>
      <a:lvl3pPr marL="0" marR="0" indent="9144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3pPr>
      <a:lvl4pPr marL="0" marR="0" indent="13716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4pPr>
      <a:lvl5pPr marL="0" marR="0" indent="18288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5pPr>
      <a:lvl6pPr marL="0" marR="0" indent="22860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6pPr>
      <a:lvl7pPr marL="0" marR="0" indent="27432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7pPr>
      <a:lvl8pPr marL="0" marR="0" indent="32004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8pPr>
      <a:lvl9pPr marL="0" marR="0" indent="36576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hyperlink" Target="http://www.mjd.net" TargetMode="External"/><Relationship Id="rId4" Type="http://schemas.openxmlformats.org/officeDocument/2006/relationships/hyperlink" Target="mailto:mike@mjd.net"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 name="TextBox 7"/>
          <p:cNvSpPr txBox="1"/>
          <p:nvPr>
            <p:ph type="sldNum" sz="quarter" idx="2"/>
          </p:nvPr>
        </p:nvSpPr>
        <p:spPr>
          <a:xfrm>
            <a:off x="11591928" y="6571802"/>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 name="Title 1"/>
          <p:cNvSpPr txBox="1"/>
          <p:nvPr>
            <p:ph type="title"/>
          </p:nvPr>
        </p:nvSpPr>
        <p:spPr>
          <a:xfrm>
            <a:off x="431800" y="137262"/>
            <a:ext cx="6510626" cy="348987"/>
          </a:xfrm>
          <a:prstGeom prst="rect">
            <a:avLst/>
          </a:prstGeom>
        </p:spPr>
        <p:txBody>
          <a:bodyPr/>
          <a:lstStyle>
            <a:lvl1pPr>
              <a:defRPr>
                <a:latin typeface="+mn-lt"/>
                <a:ea typeface="+mn-ea"/>
                <a:cs typeface="+mn-cs"/>
                <a:sym typeface="Helvetica"/>
              </a:defRPr>
            </a:lvl1pPr>
          </a:lstStyle>
          <a:p>
            <a:pPr/>
            <a:r>
              <a:t>Mike Davis | Senior Programme Director</a:t>
            </a:r>
          </a:p>
        </p:txBody>
      </p:sp>
      <p:sp>
        <p:nvSpPr>
          <p:cNvPr id="26" name="Text Placeholder 2"/>
          <p:cNvSpPr txBox="1"/>
          <p:nvPr>
            <p:ph type="body" sz="quarter" idx="1"/>
          </p:nvPr>
        </p:nvSpPr>
        <p:spPr>
          <a:xfrm>
            <a:off x="457200" y="439769"/>
            <a:ext cx="6510626" cy="287774"/>
          </a:xfrm>
          <a:prstGeom prst="rect">
            <a:avLst/>
          </a:prstGeom>
        </p:spPr>
        <p:txBody>
          <a:bodyPr/>
          <a:lstStyle>
            <a:lvl1pPr>
              <a:defRPr>
                <a:latin typeface="+mn-lt"/>
                <a:ea typeface="+mn-ea"/>
                <a:cs typeface="+mn-cs"/>
                <a:sym typeface="Helvetica"/>
              </a:defRPr>
            </a:lvl1pPr>
          </a:lstStyle>
          <a:p>
            <a:pPr/>
            <a:r>
              <a:t>Global SAP S/4HANA Digital Transformation SME</a:t>
            </a:r>
          </a:p>
        </p:txBody>
      </p:sp>
      <p:grpSp>
        <p:nvGrpSpPr>
          <p:cNvPr id="29" name="Group"/>
          <p:cNvGrpSpPr/>
          <p:nvPr/>
        </p:nvGrpSpPr>
        <p:grpSpPr>
          <a:xfrm>
            <a:off x="1763573" y="782752"/>
            <a:ext cx="10225385" cy="5707171"/>
            <a:chOff x="0" y="0"/>
            <a:chExt cx="10225384" cy="5707170"/>
          </a:xfrm>
        </p:grpSpPr>
        <p:sp>
          <p:nvSpPr>
            <p:cNvPr id="27" name="Rectangle"/>
            <p:cNvSpPr/>
            <p:nvPr/>
          </p:nvSpPr>
          <p:spPr>
            <a:xfrm>
              <a:off x="0" y="0"/>
              <a:ext cx="10225385" cy="5707171"/>
            </a:xfrm>
            <a:prstGeom prst="rect">
              <a:avLst/>
            </a:prstGeom>
            <a:solidFill>
              <a:srgbClr val="F2F2F2"/>
            </a:solidFill>
            <a:ln w="12700" cap="flat">
              <a:noFill/>
              <a:miter lim="400000"/>
            </a:ln>
            <a:effectLst/>
          </p:spPr>
          <p:txBody>
            <a:bodyPr wrap="square" lIns="88900" tIns="88900" rIns="88900" bIns="88900" numCol="1" anchor="t">
              <a:noAutofit/>
            </a:bodyPr>
            <a:lstStyle/>
            <a:p>
              <a:pPr>
                <a:defRPr sz="1100">
                  <a:latin typeface="Verdana"/>
                  <a:ea typeface="Verdana"/>
                  <a:cs typeface="Verdana"/>
                  <a:sym typeface="Verdana"/>
                </a:defRPr>
              </a:pPr>
            </a:p>
          </p:txBody>
        </p:sp>
        <p:sp>
          <p:nvSpPr>
            <p:cNvPr id="28" name="Mike is a Global SAP Retail Programme Transformation and Engagement Director with 25+ years Tier 1 Consultancy background. Managing large scale Business Transformational Change, Global and multi-country role outs - IoT, eCom, Digital, Big Data Delivery. Coupled with a solid technical background as an experienced SAP Suite on HANA and S/4HANA Practitioner. He has delivered multiple large and complex RFx bid proposals, business transitions and technical upgrades underpinned by ERP, SAP, S4HANA, Ariba, BI, C4HANA, CRM, Hybris Hybris Marketing, HR/HCM and Success Factors Transformation programmes and initiatives. Managed multiple turn-around and recovery programmes successfully on time and to budget. Rolled out systems to phased multi-country and Global entities. Mike has a keen sense of ownership and a strong drive to successfully deliver. He is considered a seasoned professional of the highest calibre. Provided Corporate Governance, RFx bid proposals, vendor and partner selection processes, Application Consolidation, Migration and Business Transition Management. He has excellent endorsements from clients, partners and colleagues from working throughout Europe, Americas, Middle East and Asia.…"/>
            <p:cNvSpPr txBox="1"/>
            <p:nvPr/>
          </p:nvSpPr>
          <p:spPr>
            <a:xfrm>
              <a:off x="0" y="0"/>
              <a:ext cx="10225385" cy="57071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noAutofit/>
            </a:bodyPr>
            <a:lstStyle/>
            <a:p>
              <a:pPr>
                <a:defRPr sz="1000">
                  <a:latin typeface="+mn-lt"/>
                  <a:ea typeface="+mn-ea"/>
                  <a:cs typeface="+mn-cs"/>
                  <a:sym typeface="Helvetica"/>
                </a:defRPr>
              </a:pPr>
              <a:r>
                <a:t>Mike is a Global SAP Retail Programme Transformation and Engagement Director with 25+ years Tier 1 Consultancy background. Managing large scale Business Transformational Change, Global and multi-country role outs - IoT, eCom, Digital, Big Data Delivery. Coupled with a solid technical background as an experienced SAP Suite on HANA and S/4HANA Practitioner. He has delivered multiple large and complex RFx bid proposals, business transitions and technical upgrades underpinned by ERP, SAP, S4HANA, Ariba, BI, C4HANA, CRM, Hybris Hybris Marketing, HR/HCM and Success Factors Transformation programmes and initiatives. Managed multiple turn-around and recovery programmes successfully on time and to budget. Rolled out systems to phased multi-country and Global entities. Mike has a keen sense of ownership and a strong drive to successfully deliver. He is considered a seasoned professional of the highest calibre. Provided Corporate Governance, RFx bid proposals, vendor and partner selection processes, Application Consolidation, Migration and Business Transition Management. He has excellent endorsements from clients, partners and colleagues from working throughout Europe, Americas, Middle East and Asia.</a:t>
              </a:r>
            </a:p>
            <a:p>
              <a:pPr>
                <a:defRPr sz="800">
                  <a:latin typeface="+mn-lt"/>
                  <a:ea typeface="+mn-ea"/>
                  <a:cs typeface="+mn-cs"/>
                  <a:sym typeface="Helvetica"/>
                </a:defRPr>
              </a:pPr>
            </a:p>
            <a:p>
              <a:pPr>
                <a:defRPr sz="1000" u="sng">
                  <a:latin typeface="+mn-lt"/>
                  <a:ea typeface="+mn-ea"/>
                  <a:cs typeface="+mn-cs"/>
                  <a:sym typeface="Helvetica"/>
                </a:defRPr>
              </a:pPr>
              <a:r>
                <a:t>Relevant Business Transformation Experience:</a:t>
              </a:r>
            </a:p>
            <a:p>
              <a:pPr>
                <a:defRPr sz="1000">
                  <a:latin typeface="+mn-lt"/>
                  <a:ea typeface="+mn-ea"/>
                  <a:cs typeface="+mn-cs"/>
                  <a:sym typeface="Helvetica"/>
                </a:defRPr>
              </a:pPr>
              <a:r>
                <a:t>Strategic Program Management professional with 25+ years’ experience. Specialising in Business Transformational Change. Global Programme Management, Transformation and Change Delivery. Managed Business Transformational Change ERP, IoT, eCom, Big Data. Directed and delivered multiple large and complex business transitions. Multiple turn-around and recovery programmes successfully delivered. Conducted Programme RFx bid proposals, selections and evaluations. Managing full RFI/RFQ/RFT/RFP and complex tender processes. Large scale Template Rollouts (complex release management) delivered. Programme budgets in excess of $100M and over 400 consultants. Keen sense of ownership and a strong drive to successfully deliver. Corporate Governance for bid proposal, vendor and partner selection. Excellent endorsements from clients, partners and colleagues. Global experience working in Europe, Americas, Middle East and Asia. Seasoned professional of the highest calibre.</a:t>
              </a:r>
            </a:p>
            <a:p>
              <a:pPr>
                <a:defRPr sz="800">
                  <a:latin typeface="+mn-lt"/>
                  <a:ea typeface="+mn-ea"/>
                  <a:cs typeface="+mn-cs"/>
                  <a:sym typeface="Helvetica"/>
                </a:defRPr>
              </a:pPr>
            </a:p>
            <a:p>
              <a:pPr>
                <a:defRPr sz="1000" u="sng">
                  <a:latin typeface="+mn-lt"/>
                  <a:ea typeface="+mn-ea"/>
                  <a:cs typeface="+mn-cs"/>
                  <a:sym typeface="Helvetica"/>
                </a:defRPr>
              </a:pPr>
              <a:r>
                <a:t>SAP Delivery Expertise:</a:t>
              </a:r>
            </a:p>
            <a:p>
              <a:pPr>
                <a:defRPr sz="1000">
                  <a:latin typeface="+mn-lt"/>
                  <a:ea typeface="+mn-ea"/>
                  <a:cs typeface="+mn-cs"/>
                  <a:sym typeface="Helvetica"/>
                </a:defRPr>
              </a:pPr>
              <a:r>
                <a:t>Client Engagement Director for SAP and S/4HANA. Upgrade/Migration experience to SAP suite on HANA and S/4HANA (Simple Finance / Simple Logistics). Synchronising manufacturing operations (MES, MII). SAP HEC, Hana Enterprise Cloud Services, Transition planning, Application Consolidation and Migration.</a:t>
              </a:r>
            </a:p>
            <a:p>
              <a:pPr>
                <a:defRPr sz="1000">
                  <a:latin typeface="+mn-lt"/>
                  <a:ea typeface="+mn-ea"/>
                  <a:cs typeface="+mn-cs"/>
                  <a:sym typeface="Helvetica"/>
                </a:defRPr>
              </a:pPr>
              <a:r>
                <a:t>SAP Hana on Amazon Web Services (AWS). SAP on Microsoft Azure. SAP Ariba Procurement and Supply Chain Solutions. SAP Hybris, Hybris Marketing (B2B and B2C) delivery. SAP CAR ePOS and POSDM Solutions. SAP SuccessFactors (HR/HCM) deployments.</a:t>
              </a:r>
            </a:p>
            <a:p>
              <a:pPr>
                <a:defRPr sz="1000">
                  <a:latin typeface="+mn-lt"/>
                  <a:ea typeface="+mn-ea"/>
                  <a:cs typeface="+mn-cs"/>
                  <a:sym typeface="Helvetica"/>
                </a:defRPr>
              </a:pPr>
              <a:r>
                <a:t>Multi and Omni Channel, Adobe AEM and Web-Shop integration. Implementing SAP strategic products BI, CRM, and SRM.</a:t>
              </a:r>
            </a:p>
            <a:p>
              <a:pPr>
                <a:defRPr sz="1000">
                  <a:latin typeface="+mn-lt"/>
                  <a:ea typeface="+mn-ea"/>
                  <a:cs typeface="+mn-cs"/>
                  <a:sym typeface="Helvetica"/>
                </a:defRPr>
              </a:pPr>
              <a:r>
                <a:t>Industry Solutions delivery into Financial Services, Retail, Manufacturing, Oil and Gas, and Telecommunications. Consolidation and complex release management strategies.</a:t>
              </a:r>
            </a:p>
            <a:p>
              <a:pPr>
                <a:defRPr sz="800">
                  <a:latin typeface="+mn-lt"/>
                  <a:ea typeface="+mn-ea"/>
                  <a:cs typeface="+mn-cs"/>
                  <a:sym typeface="Helvetica"/>
                </a:defRPr>
              </a:pPr>
            </a:p>
            <a:p>
              <a:pPr>
                <a:defRPr sz="1000" u="sng">
                  <a:latin typeface="+mn-lt"/>
                  <a:ea typeface="+mn-ea"/>
                  <a:cs typeface="+mn-cs"/>
                  <a:sym typeface="Helvetica"/>
                </a:defRPr>
              </a:pPr>
              <a:r>
                <a:t>Relevant Career Highlights:</a:t>
              </a:r>
            </a:p>
            <a:p>
              <a:pPr>
                <a:defRPr sz="1000">
                  <a:latin typeface="+mn-lt"/>
                  <a:ea typeface="+mn-ea"/>
                  <a:cs typeface="+mn-cs"/>
                  <a:sym typeface="Helvetica"/>
                </a:defRPr>
              </a:pPr>
              <a:r>
                <a:t>2016-19	Head of Enterprise Services (HMRC - Financial Services)</a:t>
              </a:r>
            </a:p>
            <a:p>
              <a:pPr lvl="2">
                <a:defRPr sz="1000">
                  <a:latin typeface="+mn-lt"/>
                  <a:ea typeface="+mn-ea"/>
                  <a:cs typeface="+mn-cs"/>
                  <a:sym typeface="Helvetica"/>
                </a:defRPr>
              </a:pPr>
              <a:r>
                <a:t>SAP S/4HANA Delivery - Middle East/APAC/Asia/Europe for Retail, Manufacturing, Utilities and Oil &amp; Gas clients</a:t>
              </a:r>
            </a:p>
            <a:p>
              <a:pPr>
                <a:defRPr sz="1000">
                  <a:latin typeface="+mn-lt"/>
                  <a:ea typeface="+mn-ea"/>
                  <a:cs typeface="+mn-cs"/>
                  <a:sym typeface="Helvetica"/>
                </a:defRPr>
              </a:pPr>
              <a:r>
                <a:t>2015-16	SAP Partner - European and Global SAP S/4HANA Client Engagement Director - European SAP Retail Partner - UK Retail Banking IM and Big Data</a:t>
              </a:r>
            </a:p>
            <a:p>
              <a:pPr lvl="2">
                <a:defRPr sz="1000">
                  <a:latin typeface="+mn-lt"/>
                  <a:ea typeface="+mn-ea"/>
                  <a:cs typeface="+mn-cs"/>
                  <a:sym typeface="Helvetica"/>
                </a:defRPr>
              </a:pPr>
              <a:r>
                <a:t>SAP S/4HANA Engagement Partner</a:t>
              </a:r>
            </a:p>
            <a:p>
              <a:pPr>
                <a:defRPr sz="1000">
                  <a:latin typeface="+mn-lt"/>
                  <a:ea typeface="+mn-ea"/>
                  <a:cs typeface="+mn-cs"/>
                  <a:sym typeface="Helvetica"/>
                </a:defRPr>
              </a:pPr>
              <a:r>
                <a:t>2012-14	SAP Programme Director - Saudi Electric Company - Saudi Arabia (KSA), Central American Retailer, Co-Operative Retail Food Group</a:t>
              </a:r>
            </a:p>
            <a:p>
              <a:pPr>
                <a:defRPr sz="1000">
                  <a:latin typeface="+mn-lt"/>
                  <a:ea typeface="+mn-ea"/>
                  <a:cs typeface="+mn-cs"/>
                  <a:sym typeface="Helvetica"/>
                </a:defRPr>
              </a:pPr>
              <a:r>
                <a:t>1997-2012	SAP Programme Director - SAP deliveries for multiple clients and consulting partners SAP UK - Retail, SAP MENA (UAE) for Al Futtaim Motors,</a:t>
              </a:r>
            </a:p>
            <a:p>
              <a:pPr lvl="2">
                <a:defRPr sz="1000">
                  <a:latin typeface="+mn-lt"/>
                  <a:ea typeface="+mn-ea"/>
                  <a:cs typeface="+mn-cs"/>
                  <a:sym typeface="Helvetica"/>
                </a:defRPr>
              </a:pPr>
              <a:r>
                <a:t>AXA Insurance, Vodafone Global Enterprise, Esprit Global - Fashion Retailer, Adidas Group - Retail, Fashion (M&amp;A), Reebok - Retail Fashion,</a:t>
              </a:r>
            </a:p>
            <a:p>
              <a:pPr lvl="2">
                <a:defRPr sz="1000">
                  <a:latin typeface="+mn-lt"/>
                  <a:ea typeface="+mn-ea"/>
                  <a:cs typeface="+mn-cs"/>
                  <a:sym typeface="Helvetica"/>
                </a:defRPr>
              </a:pPr>
              <a:r>
                <a:t>Statoil Hydro - Retail Oil &amp; Gas (M&amp;A), Metsä-Serla Helsinki Paper manufacturer, INA State Oil &amp; Gas Croatia, British Airways, United Nations,</a:t>
              </a:r>
            </a:p>
            <a:p>
              <a:pPr lvl="2">
                <a:defRPr sz="1000">
                  <a:latin typeface="+mn-lt"/>
                  <a:ea typeface="+mn-ea"/>
                  <a:cs typeface="+mn-cs"/>
                  <a:sym typeface="Helvetica"/>
                </a:defRPr>
              </a:pPr>
              <a:r>
                <a:t>Deutsche Telecom, General Motors, Shell Oil &amp; Gas Rotterdam, ICI Group, Reebok, Royal Sun Alliance, British Nuclear Fuels, BAE Systems, British Rail,</a:t>
              </a:r>
            </a:p>
            <a:p>
              <a:pPr lvl="2">
                <a:defRPr sz="1000">
                  <a:latin typeface="+mn-lt"/>
                  <a:ea typeface="+mn-ea"/>
                  <a:cs typeface="+mn-cs"/>
                  <a:sym typeface="Helvetica"/>
                </a:defRPr>
              </a:pPr>
              <a:r>
                <a:t>Post Offices, GlaxoSmithKline (GSK), British Rail and RS Components.</a:t>
              </a:r>
            </a:p>
          </p:txBody>
        </p:sp>
      </p:grpSp>
      <p:grpSp>
        <p:nvGrpSpPr>
          <p:cNvPr id="32" name="Group"/>
          <p:cNvGrpSpPr/>
          <p:nvPr/>
        </p:nvGrpSpPr>
        <p:grpSpPr>
          <a:xfrm>
            <a:off x="317069" y="2249999"/>
            <a:ext cx="1301174" cy="4220978"/>
            <a:chOff x="0" y="0"/>
            <a:chExt cx="1301173" cy="4220976"/>
          </a:xfrm>
        </p:grpSpPr>
        <p:sp>
          <p:nvSpPr>
            <p:cNvPr id="30" name="Rectangle"/>
            <p:cNvSpPr/>
            <p:nvPr/>
          </p:nvSpPr>
          <p:spPr>
            <a:xfrm>
              <a:off x="-1" y="3340"/>
              <a:ext cx="1301175" cy="4214407"/>
            </a:xfrm>
            <a:prstGeom prst="rect">
              <a:avLst/>
            </a:prstGeom>
            <a:solidFill>
              <a:srgbClr val="F2F2F2"/>
            </a:solidFill>
            <a:ln w="12700" cap="flat">
              <a:noFill/>
              <a:miter lim="400000"/>
            </a:ln>
            <a:effectLst/>
          </p:spPr>
          <p:txBody>
            <a:bodyPr wrap="square" lIns="88900" tIns="88900" rIns="88900" bIns="88900" numCol="1" anchor="t">
              <a:noAutofit/>
            </a:bodyPr>
            <a:lstStyle/>
            <a:p>
              <a:pPr defTabSz="883648">
                <a:defRPr sz="900">
                  <a:solidFill>
                    <a:srgbClr val="404040"/>
                  </a:solidFill>
                  <a:latin typeface="Verdana"/>
                  <a:ea typeface="Verdana"/>
                  <a:cs typeface="Verdana"/>
                  <a:sym typeface="Verdana"/>
                </a:defRPr>
              </a:pPr>
            </a:p>
          </p:txBody>
        </p:sp>
        <p:sp>
          <p:nvSpPr>
            <p:cNvPr id="31" name="Senior Director – Global Technology Consulting…"/>
            <p:cNvSpPr txBox="1"/>
            <p:nvPr/>
          </p:nvSpPr>
          <p:spPr>
            <a:xfrm>
              <a:off x="-1" y="0"/>
              <a:ext cx="1301175" cy="42209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noAutofit/>
            </a:bodyPr>
            <a:lstStyle/>
            <a:p>
              <a:pPr>
                <a:defRPr b="1" sz="900">
                  <a:solidFill>
                    <a:srgbClr val="404040"/>
                  </a:solidFill>
                  <a:latin typeface="+mn-lt"/>
                  <a:ea typeface="+mn-ea"/>
                  <a:cs typeface="+mn-cs"/>
                  <a:sym typeface="Helvetica"/>
                </a:defRPr>
              </a:pPr>
              <a:r>
                <a:t>Senior Director – Global Technology Consulting</a:t>
              </a:r>
            </a:p>
            <a:p>
              <a:pPr defTabSz="844082">
                <a:spcBef>
                  <a:spcPts val="500"/>
                </a:spcBef>
                <a:defRPr sz="900">
                  <a:solidFill>
                    <a:srgbClr val="404040"/>
                  </a:solidFill>
                  <a:latin typeface="+mn-lt"/>
                  <a:ea typeface="+mn-ea"/>
                  <a:cs typeface="+mn-cs"/>
                  <a:sym typeface="Helvetica"/>
                </a:defRPr>
              </a:pPr>
              <a:r>
                <a:t>Areas of Expertise</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Automotive</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Financial Services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Retail, FMCG &amp; CPG</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Fashion Retail</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Utilities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Oil and Gas (upstream)</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Oil and Gas (downstream)</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Nuclear Energy</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Telecommunications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Government</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Manufacturing</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Technology</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Aerospace and Defence</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Pharmaceutical</a:t>
              </a:r>
            </a:p>
            <a:p>
              <a:pPr defTabSz="883648">
                <a:defRPr sz="800">
                  <a:solidFill>
                    <a:srgbClr val="404040"/>
                  </a:solidFill>
                  <a:latin typeface="+mn-lt"/>
                  <a:ea typeface="+mn-ea"/>
                  <a:cs typeface="+mn-cs"/>
                  <a:sym typeface="Helvetica"/>
                </a:defRPr>
              </a:pP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S/4HANA</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Suite on HANA</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HEC</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SuccessFactors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Ariba</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Hybris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Azure Cloud</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AWS Cloud</a:t>
              </a:r>
            </a:p>
          </p:txBody>
        </p:sp>
      </p:grpSp>
      <p:pic>
        <p:nvPicPr>
          <p:cNvPr id="33" name="MikeDavis-Casual-1.jpeg" descr="MikeDavis-Casual-1.jpeg"/>
          <p:cNvPicPr>
            <a:picLocks noChangeAspect="1"/>
          </p:cNvPicPr>
          <p:nvPr/>
        </p:nvPicPr>
        <p:blipFill>
          <a:blip r:embed="rId2">
            <a:extLst/>
          </a:blip>
          <a:stretch>
            <a:fillRect/>
          </a:stretch>
        </p:blipFill>
        <p:spPr>
          <a:xfrm>
            <a:off x="452248" y="801698"/>
            <a:ext cx="1030816" cy="1374146"/>
          </a:xfrm>
          <a:prstGeom prst="rect">
            <a:avLst/>
          </a:prstGeom>
          <a:ln w="12700">
            <a:miter lim="400000"/>
          </a:ln>
        </p:spPr>
      </p:pic>
      <p:sp>
        <p:nvSpPr>
          <p:cNvPr id="34" name="📞 +447771821777🇬🇧  or  +1(352)505-2825🇺🇸…"/>
          <p:cNvSpPr txBox="1"/>
          <p:nvPr/>
        </p:nvSpPr>
        <p:spPr>
          <a:xfrm>
            <a:off x="7277721" y="159355"/>
            <a:ext cx="2954830" cy="431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ctr" defTabSz="457200">
              <a:tabLst>
                <a:tab pos="3048000" algn="ctr"/>
                <a:tab pos="6096000" algn="r"/>
              </a:tabLst>
              <a:defRPr sz="1000">
                <a:uFill>
                  <a:solidFill>
                    <a:srgbClr val="000000"/>
                  </a:solidFill>
                </a:uFill>
                <a:latin typeface="+mn-lt"/>
                <a:ea typeface="+mn-ea"/>
                <a:cs typeface="+mn-cs"/>
                <a:sym typeface="Helvetica"/>
              </a:defRPr>
            </a:pPr>
            <a:r>
              <a:t>📞 +447771821777🇬🇧  or  +1(352)505-2825🇺🇸</a:t>
            </a:r>
            <a:endParaRPr i="1"/>
          </a:p>
          <a:p>
            <a:pPr algn="ctr" defTabSz="457200">
              <a:tabLst>
                <a:tab pos="3048000" algn="ctr"/>
                <a:tab pos="6096000" algn="r"/>
              </a:tabLst>
              <a:defRPr sz="1000">
                <a:uFill>
                  <a:solidFill>
                    <a:srgbClr val="000000"/>
                  </a:solidFill>
                </a:uFill>
                <a:latin typeface="+mn-lt"/>
                <a:ea typeface="+mn-ea"/>
                <a:cs typeface="+mn-cs"/>
                <a:sym typeface="Helvetica"/>
              </a:defRPr>
            </a:pPr>
            <a:r>
              <a:t>💻</a:t>
            </a:r>
            <a:r>
              <a:rPr u="sng">
                <a:solidFill>
                  <a:srgbClr val="0000FF"/>
                </a:solidFill>
                <a:uFill>
                  <a:solidFill>
                    <a:srgbClr val="0000FF"/>
                  </a:solidFill>
                </a:uFill>
                <a:hlinkClick r:id="rId3" invalidUrl="" action="" tgtFrame="" tooltip="" history="1" highlightClick="0" endSnd="0"/>
              </a:rPr>
              <a:t>www.mjd.net</a:t>
            </a:r>
            <a:r>
              <a:t>  ✉️</a:t>
            </a:r>
            <a:r>
              <a:rPr u="sng">
                <a:solidFill>
                  <a:srgbClr val="0000FF"/>
                </a:solidFill>
                <a:uFill>
                  <a:solidFill>
                    <a:srgbClr val="0000FF"/>
                  </a:solidFill>
                </a:uFill>
                <a:hlinkClick r:id="rId4" invalidUrl="" action="" tgtFrame="" tooltip="" history="1" highlightClick="0" endSnd="0"/>
              </a:rPr>
              <a:t>mike@mjd.net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1_Deloitte">
  <a:themeElements>
    <a:clrScheme name="1_Deloitte">
      <a:dk1>
        <a:srgbClr val="000000"/>
      </a:dk1>
      <a:lt1>
        <a:srgbClr val="FFFFFF"/>
      </a:lt1>
      <a:dk2>
        <a:srgbClr val="A7A7A7"/>
      </a:dk2>
      <a:lt2>
        <a:srgbClr val="535353"/>
      </a:lt2>
      <a:accent1>
        <a:srgbClr val="86BC25"/>
      </a:accent1>
      <a:accent2>
        <a:srgbClr val="046A38"/>
      </a:accent2>
      <a:accent3>
        <a:srgbClr val="62B5E5"/>
      </a:accent3>
      <a:accent4>
        <a:srgbClr val="012169"/>
      </a:accent4>
      <a:accent5>
        <a:srgbClr val="0097A9"/>
      </a:accent5>
      <a:accent6>
        <a:srgbClr val="75787B"/>
      </a:accent6>
      <a:hlink>
        <a:srgbClr val="0000FF"/>
      </a:hlink>
      <a:folHlink>
        <a:srgbClr val="FF00FF"/>
      </a:folHlink>
    </a:clrScheme>
    <a:fontScheme name="1_Deloitte">
      <a:majorFont>
        <a:latin typeface="Calibri"/>
        <a:ea typeface="Calibri"/>
        <a:cs typeface="Calibri"/>
      </a:majorFont>
      <a:minorFont>
        <a:latin typeface="Helvetica"/>
        <a:ea typeface="Helvetica"/>
        <a:cs typeface="Helvetica"/>
      </a:minorFont>
    </a:fontScheme>
    <a:fmtScheme name="1_Deloit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88900" tIns="88900" rIns="88900" bIns="88900"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_Deloitte">
  <a:themeElements>
    <a:clrScheme name="1_Deloitte">
      <a:dk1>
        <a:srgbClr val="000000"/>
      </a:dk1>
      <a:lt1>
        <a:srgbClr val="FFFFFF"/>
      </a:lt1>
      <a:dk2>
        <a:srgbClr val="A7A7A7"/>
      </a:dk2>
      <a:lt2>
        <a:srgbClr val="535353"/>
      </a:lt2>
      <a:accent1>
        <a:srgbClr val="86BC25"/>
      </a:accent1>
      <a:accent2>
        <a:srgbClr val="046A38"/>
      </a:accent2>
      <a:accent3>
        <a:srgbClr val="62B5E5"/>
      </a:accent3>
      <a:accent4>
        <a:srgbClr val="012169"/>
      </a:accent4>
      <a:accent5>
        <a:srgbClr val="0097A9"/>
      </a:accent5>
      <a:accent6>
        <a:srgbClr val="75787B"/>
      </a:accent6>
      <a:hlink>
        <a:srgbClr val="0000FF"/>
      </a:hlink>
      <a:folHlink>
        <a:srgbClr val="FF00FF"/>
      </a:folHlink>
    </a:clrScheme>
    <a:fontScheme name="1_Deloitte">
      <a:majorFont>
        <a:latin typeface="Calibri"/>
        <a:ea typeface="Calibri"/>
        <a:cs typeface="Calibri"/>
      </a:majorFont>
      <a:minorFont>
        <a:latin typeface="Helvetica"/>
        <a:ea typeface="Helvetica"/>
        <a:cs typeface="Helvetica"/>
      </a:minorFont>
    </a:fontScheme>
    <a:fmtScheme name="1_Deloit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88900" tIns="88900" rIns="88900" bIns="88900"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