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Open Sans Light"/>
          <a:ea typeface="Open Sans Light"/>
          <a:cs typeface="Open Sans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E7CB"/>
          </a:solidFill>
        </a:fill>
      </a:tcStyle>
    </a:wholeTbl>
    <a:band2H>
      <a:tcTxStyle b="def" i="def"/>
      <a:tcStyle>
        <a:tcBdr/>
        <a:fill>
          <a:solidFill>
            <a:srgbClr val="EDF3E7"/>
          </a:solidFill>
        </a:fill>
      </a:tcStyle>
    </a:band2H>
    <a:firstCol>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Open Sans Light"/>
          <a:ea typeface="Open Sans Light"/>
          <a:cs typeface="Open Sans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E5F5"/>
          </a:solidFill>
        </a:fill>
      </a:tcStyle>
    </a:wholeTbl>
    <a:band2H>
      <a:tcTxStyle b="def" i="def"/>
      <a:tcStyle>
        <a:tcBdr/>
        <a:fill>
          <a:solidFill>
            <a:srgbClr val="EAF2FA"/>
          </a:solidFill>
        </a:fill>
      </a:tcStyle>
    </a:band2H>
    <a:firstCol>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Open Sans Light"/>
          <a:ea typeface="Open Sans Light"/>
          <a:cs typeface="Open Sans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5D6"/>
          </a:solidFill>
        </a:fill>
      </a:tcStyle>
    </a:wholeTbl>
    <a:band2H>
      <a:tcTxStyle b="def" i="def"/>
      <a:tcStyle>
        <a:tcBdr/>
        <a:fill>
          <a:solidFill>
            <a:srgbClr val="EBEBEC"/>
          </a:solidFill>
        </a:fill>
      </a:tcStyle>
    </a:band2H>
    <a:firstCol>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Open Sans Light"/>
          <a:ea typeface="Open Sans Light"/>
          <a:cs typeface="Open Sans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Open Sans Light"/>
          <a:ea typeface="Open Sans Light"/>
          <a:cs typeface="Open Sans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Open Sans Light"/>
          <a:ea typeface="Open Sans Light"/>
          <a:cs typeface="Open Sans Ligh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Open Sans Light"/>
          <a:ea typeface="Open Sans Light"/>
          <a:cs typeface="Open Sans Ligh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Open Sans Light"/>
          <a:ea typeface="Open Sans Light"/>
          <a:cs typeface="Open Sans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Open Sans Light"/>
          <a:ea typeface="Open Sans Light"/>
          <a:cs typeface="Open Sans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Open Sans Light"/>
          <a:ea typeface="Open Sans Light"/>
          <a:cs typeface="Open Sans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Open Sans Light"/>
          <a:ea typeface="Open Sans Light"/>
          <a:cs typeface="Open Sans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Open Sans Light"/>
          <a:ea typeface="Open Sans Light"/>
          <a:cs typeface="Open Sans Ligh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Open Sans Light"/>
          <a:ea typeface="Open Sans Light"/>
          <a:cs typeface="Open Sans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1" name="Shape 21"/>
          <p:cNvSpPr/>
          <p:nvPr>
            <p:ph type="sldImg"/>
          </p:nvPr>
        </p:nvSpPr>
        <p:spPr>
          <a:xfrm>
            <a:off x="1143000" y="685800"/>
            <a:ext cx="4572000" cy="3429000"/>
          </a:xfrm>
          <a:prstGeom prst="rect">
            <a:avLst/>
          </a:prstGeom>
        </p:spPr>
        <p:txBody>
          <a:bodyPr/>
          <a:lstStyle/>
          <a:p>
            <a:pPr/>
          </a:p>
        </p:txBody>
      </p:sp>
      <p:sp>
        <p:nvSpPr>
          <p:cNvPr id="22" name="Shape 2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Subtitle">
    <p:spTree>
      <p:nvGrpSpPr>
        <p:cNvPr id="1" name=""/>
        <p:cNvGrpSpPr/>
        <p:nvPr/>
      </p:nvGrpSpPr>
      <p:grpSpPr>
        <a:xfrm>
          <a:off x="0" y="0"/>
          <a:ext cx="0" cy="0"/>
          <a:chOff x="0" y="0"/>
          <a:chExt cx="0" cy="0"/>
        </a:xfrm>
      </p:grpSpPr>
      <p:sp>
        <p:nvSpPr>
          <p:cNvPr id="13" name="Slide Number"/>
          <p:cNvSpPr txBox="1"/>
          <p:nvPr>
            <p:ph type="sldNum" sz="quarter" idx="2"/>
          </p:nvPr>
        </p:nvSpPr>
        <p:spPr>
          <a:prstGeom prst="rect">
            <a:avLst/>
          </a:prstGeom>
        </p:spPr>
        <p:txBody>
          <a:bodyPr/>
          <a:lstStyle/>
          <a:p>
            <a:pPr/>
            <a:fld id="{86CB4B4D-7CA3-9044-876B-883B54F8677D}" type="slidenum"/>
          </a:p>
        </p:txBody>
      </p:sp>
      <p:sp>
        <p:nvSpPr>
          <p:cNvPr id="14" name="Title Text"/>
          <p:cNvSpPr txBox="1"/>
          <p:nvPr>
            <p:ph type="title"/>
          </p:nvPr>
        </p:nvSpPr>
        <p:spPr>
          <a:prstGeom prst="rect">
            <a:avLst/>
          </a:prstGeom>
        </p:spPr>
        <p:txBody>
          <a:bodyPr/>
          <a:lstStyle/>
          <a:p>
            <a:pPr/>
            <a:r>
              <a:t>Title Text</a:t>
            </a:r>
          </a:p>
        </p:txBody>
      </p:sp>
      <p:sp>
        <p:nvSpPr>
          <p:cNvPr id="15"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Number"/>
          <p:cNvSpPr txBox="1"/>
          <p:nvPr>
            <p:ph type="sldNum" sz="quarter" idx="2"/>
          </p:nvPr>
        </p:nvSpPr>
        <p:spPr>
          <a:xfrm>
            <a:off x="11591928" y="6571802"/>
            <a:ext cx="127001" cy="127001"/>
          </a:xfrm>
          <a:prstGeom prst="rect">
            <a:avLst/>
          </a:prstGeom>
          <a:ln w="12700">
            <a:miter lim="400000"/>
          </a:ln>
        </p:spPr>
        <p:txBody>
          <a:bodyPr wrap="none" lIns="0" tIns="0" rIns="0" bIns="0">
            <a:spAutoFit/>
          </a:bodyPr>
          <a:lstStyle>
            <a:lvl1pPr algn="r">
              <a:spcBef>
                <a:spcPts val="800"/>
              </a:spcBef>
              <a:defRPr sz="600">
                <a:latin typeface="Verdana"/>
                <a:ea typeface="Verdana"/>
                <a:cs typeface="Verdana"/>
                <a:sym typeface="Verdana"/>
              </a:defRPr>
            </a:lvl1pPr>
          </a:lstStyle>
          <a:p>
            <a:pPr/>
            <a:fld id="{86CB4B4D-7CA3-9044-876B-883B54F8677D}" type="slidenum"/>
          </a:p>
        </p:txBody>
      </p:sp>
      <p:sp>
        <p:nvSpPr>
          <p:cNvPr id="3" name="Rectangle 9"/>
          <p:cNvSpPr txBox="1"/>
          <p:nvPr/>
        </p:nvSpPr>
        <p:spPr>
          <a:xfrm>
            <a:off x="298173" y="6545133"/>
            <a:ext cx="4572001" cy="180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600">
                <a:latin typeface="Verdana"/>
                <a:ea typeface="Verdana"/>
                <a:cs typeface="Verdana"/>
                <a:sym typeface="Verdana"/>
              </a:defRPr>
            </a:lvl1pPr>
          </a:lstStyle>
          <a:p>
            <a:pPr/>
            <a:r>
              <a:t>© 2021 MJDNET LTD All rights reserved</a:t>
            </a:r>
          </a:p>
        </p:txBody>
      </p:sp>
      <p:sp>
        <p:nvSpPr>
          <p:cNvPr id="4" name="Title Text"/>
          <p:cNvSpPr txBox="1"/>
          <p:nvPr>
            <p:ph type="title"/>
          </p:nvPr>
        </p:nvSpPr>
        <p:spPr>
          <a:xfrm>
            <a:off x="469900" y="402585"/>
            <a:ext cx="11252200" cy="69850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Title Text</a:t>
            </a:r>
          </a:p>
        </p:txBody>
      </p:sp>
      <p:sp>
        <p:nvSpPr>
          <p:cNvPr id="5" name="Body Level One…"/>
          <p:cNvSpPr txBox="1"/>
          <p:nvPr>
            <p:ph type="body" idx="1"/>
          </p:nvPr>
        </p:nvSpPr>
        <p:spPr>
          <a:xfrm>
            <a:off x="469900" y="736687"/>
            <a:ext cx="11252200" cy="75725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pic>
        <p:nvPicPr>
          <p:cNvPr id="6" name="MJD-LOGO.001-crop.jpeg" descr="MJD-LOGO.001-crop.jpeg"/>
          <p:cNvPicPr>
            <a:picLocks noChangeAspect="1"/>
          </p:cNvPicPr>
          <p:nvPr/>
        </p:nvPicPr>
        <p:blipFill>
          <a:blip r:embed="rId2">
            <a:extLst/>
          </a:blip>
          <a:stretch>
            <a:fillRect/>
          </a:stretch>
        </p:blipFill>
        <p:spPr>
          <a:xfrm>
            <a:off x="10763048" y="154086"/>
            <a:ext cx="1266829" cy="38005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3"/>
  </p:sldLayoutIdLst>
  <p:transition xmlns:p14="http://schemas.microsoft.com/office/powerpoint/2010/main" spd="med" advClick="1"/>
  <p:txStyles>
    <p:titleStyle>
      <a:lvl1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1pPr>
      <a:lvl2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2pPr>
      <a:lvl3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3pPr>
      <a:lvl4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4pPr>
      <a:lvl5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5pPr>
      <a:lvl6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6pPr>
      <a:lvl7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7pPr>
      <a:lvl8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8pPr>
      <a:lvl9pPr marL="0" marR="0" indent="0" algn="l" defTabSz="1219169" rtl="0" latinLnBrk="0">
        <a:lnSpc>
          <a:spcPct val="100000"/>
        </a:lnSpc>
        <a:spcBef>
          <a:spcPts val="0"/>
        </a:spcBef>
        <a:spcAft>
          <a:spcPts val="0"/>
        </a:spcAft>
        <a:buClrTx/>
        <a:buSzTx/>
        <a:buFontTx/>
        <a:buNone/>
        <a:tabLst/>
        <a:defRPr b="0" baseline="0" cap="none" i="0" spc="0" strike="noStrike" sz="2000" u="none">
          <a:solidFill>
            <a:schemeClr val="accent1"/>
          </a:solidFill>
          <a:uFillTx/>
          <a:latin typeface="Verdana"/>
          <a:ea typeface="Verdana"/>
          <a:cs typeface="Verdana"/>
          <a:sym typeface="Verdana"/>
        </a:defRPr>
      </a:lvl9pPr>
    </p:titleStyle>
    <p:bodyStyle>
      <a:lvl1pPr marL="0" marR="0" indent="0" algn="l" defTabSz="1219169" rtl="0" latinLnBrk="0">
        <a:lnSpc>
          <a:spcPct val="100000"/>
        </a:lnSpc>
        <a:spcBef>
          <a:spcPts val="1000"/>
        </a:spcBef>
        <a:spcAft>
          <a:spcPts val="0"/>
        </a:spcAft>
        <a:buClrTx/>
        <a:buSzTx/>
        <a:buFontTx/>
        <a:buNone/>
        <a:tabLst/>
        <a:defRPr b="0" baseline="0" cap="none" i="0" spc="0" strike="noStrike" sz="1400" u="none">
          <a:solidFill>
            <a:srgbClr val="575757"/>
          </a:solidFill>
          <a:uFillTx/>
          <a:latin typeface="Verdana"/>
          <a:ea typeface="Verdana"/>
          <a:cs typeface="Verdana"/>
          <a:sym typeface="Verdana"/>
        </a:defRPr>
      </a:lvl1pPr>
      <a:lvl2pPr marL="0" marR="0" indent="0" algn="l" defTabSz="1219169" rtl="0" latinLnBrk="0">
        <a:lnSpc>
          <a:spcPct val="100000"/>
        </a:lnSpc>
        <a:spcBef>
          <a:spcPts val="1000"/>
        </a:spcBef>
        <a:spcAft>
          <a:spcPts val="0"/>
        </a:spcAft>
        <a:buClrTx/>
        <a:buSzTx/>
        <a:buFontTx/>
        <a:buNone/>
        <a:tabLst/>
        <a:defRPr b="0" baseline="0" cap="none" i="0" spc="0" strike="noStrike" sz="1400" u="none">
          <a:solidFill>
            <a:srgbClr val="575757"/>
          </a:solidFill>
          <a:uFillTx/>
          <a:latin typeface="Verdana"/>
          <a:ea typeface="Verdana"/>
          <a:cs typeface="Verdana"/>
          <a:sym typeface="Verdana"/>
        </a:defRPr>
      </a:lvl2pPr>
      <a:lvl3pPr marL="201600" marR="0" indent="-201600"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3pPr>
      <a:lvl4pPr marL="378600"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4pPr>
      <a:lvl5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5pPr>
      <a:lvl6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6pPr>
      <a:lvl7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7pPr>
      <a:lvl8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8pPr>
      <a:lvl9pPr marL="554999" marR="0" indent="-205799" algn="l" defTabSz="1219169" rtl="0" latinLnBrk="0">
        <a:lnSpc>
          <a:spcPct val="100000"/>
        </a:lnSpc>
        <a:spcBef>
          <a:spcPts val="1000"/>
        </a:spcBef>
        <a:spcAft>
          <a:spcPts val="0"/>
        </a:spcAft>
        <a:buClrTx/>
        <a:buSzPct val="100000"/>
        <a:buFontTx/>
        <a:buChar char="−"/>
        <a:tabLst/>
        <a:defRPr b="0" baseline="0" cap="none" i="0" spc="0" strike="noStrike" sz="1400" u="none">
          <a:solidFill>
            <a:srgbClr val="575757"/>
          </a:solidFill>
          <a:uFillTx/>
          <a:latin typeface="Verdana"/>
          <a:ea typeface="Verdana"/>
          <a:cs typeface="Verdana"/>
          <a:sym typeface="Verdana"/>
        </a:defRPr>
      </a:lvl9pPr>
    </p:bodyStyle>
    <p:otherStyle>
      <a:lvl1pPr marL="0" marR="0" indent="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1pPr>
      <a:lvl2pPr marL="0" marR="0" indent="4572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2pPr>
      <a:lvl3pPr marL="0" marR="0" indent="9144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3pPr>
      <a:lvl4pPr marL="0" marR="0" indent="13716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4pPr>
      <a:lvl5pPr marL="0" marR="0" indent="18288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5pPr>
      <a:lvl6pPr marL="0" marR="0" indent="22860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6pPr>
      <a:lvl7pPr marL="0" marR="0" indent="27432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7pPr>
      <a:lvl8pPr marL="0" marR="0" indent="32004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8pPr>
      <a:lvl9pPr marL="0" marR="0" indent="3657600" algn="r" defTabSz="914400" rtl="0" latinLnBrk="0">
        <a:lnSpc>
          <a:spcPct val="100000"/>
        </a:lnSpc>
        <a:spcBef>
          <a:spcPts val="800"/>
        </a:spcBef>
        <a:spcAft>
          <a:spcPts val="0"/>
        </a:spcAft>
        <a:buClrTx/>
        <a:buSzTx/>
        <a:buFontTx/>
        <a:buNone/>
        <a:tabLst/>
        <a:defRPr b="0" baseline="0" cap="none" i="0" spc="0" strike="noStrike" sz="600" u="none">
          <a:solidFill>
            <a:schemeClr val="tx1"/>
          </a:solidFill>
          <a:uFillTx/>
          <a:latin typeface="+mn-lt"/>
          <a:ea typeface="+mn-ea"/>
          <a:cs typeface="+mn-cs"/>
          <a:sym typeface="Verdan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hyperlink" Target="http://www.mjd.net" TargetMode="External"/><Relationship Id="rId4" Type="http://schemas.openxmlformats.org/officeDocument/2006/relationships/hyperlink" Target="mailto:mike@mjd.net"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 name="TextBox 7"/>
          <p:cNvSpPr txBox="1"/>
          <p:nvPr>
            <p:ph type="sldNum" sz="quarter" idx="2"/>
          </p:nvPr>
        </p:nvSpPr>
        <p:spPr>
          <a:xfrm>
            <a:off x="11591928" y="6571802"/>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 name="Title 1"/>
          <p:cNvSpPr txBox="1"/>
          <p:nvPr>
            <p:ph type="title"/>
          </p:nvPr>
        </p:nvSpPr>
        <p:spPr>
          <a:xfrm>
            <a:off x="431800" y="137262"/>
            <a:ext cx="6510626" cy="348987"/>
          </a:xfrm>
          <a:prstGeom prst="rect">
            <a:avLst/>
          </a:prstGeom>
        </p:spPr>
        <p:txBody>
          <a:bodyPr/>
          <a:lstStyle>
            <a:lvl1pPr>
              <a:defRPr>
                <a:latin typeface="+mn-lt"/>
                <a:ea typeface="+mn-ea"/>
                <a:cs typeface="+mn-cs"/>
                <a:sym typeface="Helvetica"/>
              </a:defRPr>
            </a:lvl1pPr>
          </a:lstStyle>
          <a:p>
            <a:pPr/>
            <a:r>
              <a:t>Mike Davis | SAP CTO and S4HANA Programme Director</a:t>
            </a:r>
          </a:p>
        </p:txBody>
      </p:sp>
      <p:sp>
        <p:nvSpPr>
          <p:cNvPr id="26" name="Text Placeholder 2"/>
          <p:cNvSpPr txBox="1"/>
          <p:nvPr>
            <p:ph type="body" sz="quarter" idx="1"/>
          </p:nvPr>
        </p:nvSpPr>
        <p:spPr>
          <a:xfrm>
            <a:off x="431800" y="439769"/>
            <a:ext cx="6510626" cy="287774"/>
          </a:xfrm>
          <a:prstGeom prst="rect">
            <a:avLst/>
          </a:prstGeom>
        </p:spPr>
        <p:txBody>
          <a:bodyPr/>
          <a:lstStyle>
            <a:lvl1pPr>
              <a:defRPr>
                <a:latin typeface="+mn-lt"/>
                <a:ea typeface="+mn-ea"/>
                <a:cs typeface="+mn-cs"/>
                <a:sym typeface="Helvetica"/>
              </a:defRPr>
            </a:lvl1pPr>
          </a:lstStyle>
          <a:p>
            <a:pPr/>
            <a:r>
              <a:t>Global SAP S/4HANA Digital Transformation SME</a:t>
            </a:r>
          </a:p>
        </p:txBody>
      </p:sp>
      <p:grpSp>
        <p:nvGrpSpPr>
          <p:cNvPr id="29" name="Group"/>
          <p:cNvGrpSpPr/>
          <p:nvPr/>
        </p:nvGrpSpPr>
        <p:grpSpPr>
          <a:xfrm>
            <a:off x="1669879" y="641415"/>
            <a:ext cx="10424486" cy="5873908"/>
            <a:chOff x="0" y="0"/>
            <a:chExt cx="10424485" cy="5873907"/>
          </a:xfrm>
        </p:grpSpPr>
        <p:sp>
          <p:nvSpPr>
            <p:cNvPr id="27" name="Rectangle"/>
            <p:cNvSpPr/>
            <p:nvPr/>
          </p:nvSpPr>
          <p:spPr>
            <a:xfrm>
              <a:off x="0" y="0"/>
              <a:ext cx="10424486" cy="5873908"/>
            </a:xfrm>
            <a:prstGeom prst="rect">
              <a:avLst/>
            </a:prstGeom>
            <a:solidFill>
              <a:srgbClr val="F2F2F2"/>
            </a:solidFill>
            <a:ln w="12700" cap="flat">
              <a:noFill/>
              <a:miter lim="400000"/>
            </a:ln>
            <a:effectLst/>
          </p:spPr>
          <p:txBody>
            <a:bodyPr wrap="square" lIns="88900" tIns="88900" rIns="88900" bIns="88900" numCol="1" anchor="t">
              <a:noAutofit/>
            </a:bodyPr>
            <a:lstStyle/>
            <a:p>
              <a:pPr>
                <a:defRPr sz="1100">
                  <a:latin typeface="Verdana"/>
                  <a:ea typeface="Verdana"/>
                  <a:cs typeface="Verdana"/>
                  <a:sym typeface="Verdana"/>
                </a:defRPr>
              </a:pPr>
            </a:p>
          </p:txBody>
        </p:sp>
        <p:sp>
          <p:nvSpPr>
            <p:cNvPr id="28" name="Mike is a Global SAP CTO with extensive experience as a Programme Transformation and Engagement Director. Mike has a 35+ years Tier 1 Consultancy background. Managing large scale Business Transformational Change, Global and multi-country role outs - RISE"/>
            <p:cNvSpPr txBox="1"/>
            <p:nvPr/>
          </p:nvSpPr>
          <p:spPr>
            <a:xfrm>
              <a:off x="0" y="0"/>
              <a:ext cx="10424486" cy="587390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t">
              <a:noAutofit/>
            </a:bodyPr>
            <a:lstStyle/>
            <a:p>
              <a:pPr>
                <a:defRPr sz="1000">
                  <a:latin typeface="+mn-lt"/>
                  <a:ea typeface="+mn-ea"/>
                  <a:cs typeface="+mn-cs"/>
                  <a:sym typeface="Helvetica"/>
                </a:defRPr>
              </a:pPr>
              <a:r>
                <a:t>Mike is a Global SAP CTO with extensive experience as a Programme Transformation and Engagement Director. Mike has a 35+ years Tier 1 Consultancy background. Managing large scale Business Transformational Change, Global and multi-country role outs - RISE with SAP, IoT, eCom, Digital and Big Data Delivery. Coupled with a solid technical background Mike is an experienced SAP Suite on HANA and S/4HANA Practitioner. He has delivered multiple large and complex RFx bid proposals, business transitions and technical upgrades underpinned by ERP, SAP, S4HANA, Ariba, BI, C4HANA, CRM, Hybris Hybris Marketing, HR/HCM and Success Factors transformation programmes and initiatives. Mike has successfully managed multiple turn-around and recovery programmes on time and to budget. He rolled out systems to phased multi-country and Global entities. Mike has a keen sense of ownership and a strong drive to successfully deliver. He is considered a seasoned professional of the highest calibre. He has provided Corporate Governance, RFx bid proposals, vendor and partner selection processes, Application Consolidation, Migration and Business Transition Management. Mike has excellent endorsements from many clients, partners and colleagues working throughout Europe, Americas, Middle East and SE Asia.</a:t>
              </a:r>
            </a:p>
            <a:p>
              <a:pPr>
                <a:defRPr sz="800">
                  <a:latin typeface="+mn-lt"/>
                  <a:ea typeface="+mn-ea"/>
                  <a:cs typeface="+mn-cs"/>
                  <a:sym typeface="Helvetica"/>
                </a:defRPr>
              </a:pPr>
            </a:p>
            <a:p>
              <a:pPr>
                <a:defRPr sz="1000" u="sng">
                  <a:latin typeface="+mn-lt"/>
                  <a:ea typeface="+mn-ea"/>
                  <a:cs typeface="+mn-cs"/>
                  <a:sym typeface="Helvetica"/>
                </a:defRPr>
              </a:pPr>
              <a:r>
                <a:t>Relevant Business Transformation Experience:</a:t>
              </a:r>
            </a:p>
            <a:p>
              <a:pPr>
                <a:defRPr sz="1000">
                  <a:latin typeface="+mn-lt"/>
                  <a:ea typeface="+mn-ea"/>
                  <a:cs typeface="+mn-cs"/>
                  <a:sym typeface="Helvetica"/>
                </a:defRPr>
              </a:pPr>
              <a:r>
                <a:t>Strategic Program Management professional with 35+ years’ experience. Specialising in large scale Business Transformational Change. Global Programme Management, Transformation and Change Delivery. Managed Business Transformational Change ERP, IoT, eCom, Big Data. Directed and delivered multiple large and complex business transitions. Multiple turn-around and recovery programmes successfully delivered. Conducted Programme RFx bid proposals, selections and evaluations. Managing full RFI/RFQ/RFT/RFP and complex tender processes. Large scale Template Rollouts (complex release management) delivered. Programme budgets in excess of $100M and over 400 consultants. Keen sense of ownership and a strong drive to successfully deliver. Corporate Governance for bid proposal, vendor and partner selection. Excellent endorsements from clients, partners and colleagues. Global experience working in Europe, Americas, Middle East and SE Asia. A seasoned professional of the highest calibre.</a:t>
              </a:r>
            </a:p>
            <a:p>
              <a:pPr>
                <a:defRPr sz="800">
                  <a:latin typeface="+mn-lt"/>
                  <a:ea typeface="+mn-ea"/>
                  <a:cs typeface="+mn-cs"/>
                  <a:sym typeface="Helvetica"/>
                </a:defRPr>
              </a:pPr>
            </a:p>
            <a:p>
              <a:pPr>
                <a:defRPr sz="1000" u="sng">
                  <a:latin typeface="+mn-lt"/>
                  <a:ea typeface="+mn-ea"/>
                  <a:cs typeface="+mn-cs"/>
                  <a:sym typeface="Helvetica"/>
                </a:defRPr>
              </a:pPr>
              <a:r>
                <a:t>SAP Delivery Expertise:</a:t>
              </a:r>
            </a:p>
            <a:p>
              <a:pPr>
                <a:defRPr sz="1000">
                  <a:latin typeface="+mn-lt"/>
                  <a:ea typeface="+mn-ea"/>
                  <a:cs typeface="+mn-cs"/>
                  <a:sym typeface="Helvetica"/>
                </a:defRPr>
              </a:pPr>
              <a:r>
                <a:t>Client Engagement Director for SAP and S/4HANA. Upgrade/Migration experience to SAP suite on HANA and S/4HANA (Simple Finance / Simple Logistics). Synchronising manufacturing operations (MES, MII). SAP HEC, Hana Enterprise Cloud Services, Transition planning, Application Consolidation and Migration. Implementing Supply Chain Management (SCM) and SAP Integrated Business Planning (IBP) at a global level.</a:t>
              </a:r>
            </a:p>
            <a:p>
              <a:pPr>
                <a:defRPr sz="1000">
                  <a:latin typeface="+mn-lt"/>
                  <a:ea typeface="+mn-ea"/>
                  <a:cs typeface="+mn-cs"/>
                  <a:sym typeface="Helvetica"/>
                </a:defRPr>
              </a:pPr>
              <a:r>
                <a:t>SAP Hana on Amazon Web Services (AWS). SAP on Microsoft Azure. SAP Ariba Procurement and Supply Chain Solutions. SAP Hybris, Hybris Marketing (B2B and B2C) delivery. SAP CAR ePOS and POSDM Solutions. SAP SuccessFactors (HR/HCM) deployments.</a:t>
              </a:r>
            </a:p>
            <a:p>
              <a:pPr>
                <a:defRPr sz="1000">
                  <a:latin typeface="+mn-lt"/>
                  <a:ea typeface="+mn-ea"/>
                  <a:cs typeface="+mn-cs"/>
                  <a:sym typeface="Helvetica"/>
                </a:defRPr>
              </a:pPr>
              <a:r>
                <a:t>Multi and Omni Channel, Adobe AEM and Web-Shop integration. Implementing SAP strategic products BI, CRM, and SRM.</a:t>
              </a:r>
            </a:p>
            <a:p>
              <a:pPr>
                <a:defRPr sz="1000">
                  <a:latin typeface="+mn-lt"/>
                  <a:ea typeface="+mn-ea"/>
                  <a:cs typeface="+mn-cs"/>
                  <a:sym typeface="Helvetica"/>
                </a:defRPr>
              </a:pPr>
              <a:r>
                <a:t>Industry Solutions delivery into Financial Services, Retail, Manufacturing, Oil and Gas, and Telecommunications. Consolidation and complex release management strategies.</a:t>
              </a:r>
            </a:p>
            <a:p>
              <a:pPr>
                <a:defRPr sz="800">
                  <a:latin typeface="+mn-lt"/>
                  <a:ea typeface="+mn-ea"/>
                  <a:cs typeface="+mn-cs"/>
                  <a:sym typeface="Helvetica"/>
                </a:defRPr>
              </a:pPr>
            </a:p>
            <a:p>
              <a:pPr>
                <a:defRPr sz="1000" u="sng">
                  <a:latin typeface="+mn-lt"/>
                  <a:ea typeface="+mn-ea"/>
                  <a:cs typeface="+mn-cs"/>
                  <a:sym typeface="Helvetica"/>
                </a:defRPr>
              </a:pPr>
              <a:r>
                <a:t>Relevant Career Highlights:</a:t>
              </a:r>
            </a:p>
            <a:p>
              <a:pPr>
                <a:defRPr sz="1000">
                  <a:latin typeface="+mn-lt"/>
                  <a:ea typeface="+mn-ea"/>
                  <a:cs typeface="+mn-cs"/>
                  <a:sym typeface="Helvetica"/>
                </a:defRPr>
              </a:pPr>
              <a:r>
                <a:t>2019-22	SAP CTO and S4HANA Programme Director for Multiple clients in UK Europe and Middle East covering Retail, Manufacturing and Logistics. </a:t>
              </a:r>
            </a:p>
            <a:p>
              <a:pPr lvl="2">
                <a:defRPr sz="1000">
                  <a:latin typeface="+mn-lt"/>
                  <a:ea typeface="+mn-ea"/>
                  <a:cs typeface="+mn-cs"/>
                  <a:sym typeface="Helvetica"/>
                </a:defRPr>
              </a:pPr>
              <a:r>
                <a:t>Providing interim advisory services delivering RISE with SAP for SAP and Strategic Partners</a:t>
              </a:r>
            </a:p>
            <a:p>
              <a:pPr>
                <a:defRPr sz="1000">
                  <a:latin typeface="+mn-lt"/>
                  <a:ea typeface="+mn-ea"/>
                  <a:cs typeface="+mn-cs"/>
                  <a:sym typeface="Helvetica"/>
                </a:defRPr>
              </a:pPr>
              <a:r>
                <a:t>2015-19	SAP Engagement Partner for S/4HANA Delivery - Multiple clients including Petronas, IndoFoods - Middle East/APAC/Asia/Europe for Oil &amp; Gas, Utilities,</a:t>
              </a:r>
            </a:p>
            <a:p>
              <a:pPr lvl="2">
                <a:defRPr sz="1000">
                  <a:latin typeface="+mn-lt"/>
                  <a:ea typeface="+mn-ea"/>
                  <a:cs typeface="+mn-cs"/>
                  <a:sym typeface="Helvetica"/>
                </a:defRPr>
              </a:pPr>
              <a:r>
                <a:t>Manufacturing, Retail Banking IM and Big Data for Clients SAP and Partners</a:t>
              </a:r>
            </a:p>
            <a:p>
              <a:pPr>
                <a:defRPr sz="1000">
                  <a:latin typeface="+mn-lt"/>
                  <a:ea typeface="+mn-ea"/>
                  <a:cs typeface="+mn-cs"/>
                  <a:sym typeface="Helvetica"/>
                </a:defRPr>
              </a:pPr>
              <a:r>
                <a:t>2012-14	SAP Programme Director supporting multiple clients including Saudi Electric Company - Saudi Arabia (KSA), Central American Retailer, and Co-Operative Group</a:t>
              </a:r>
            </a:p>
            <a:p>
              <a:pPr>
                <a:defRPr sz="1000">
                  <a:latin typeface="+mn-lt"/>
                  <a:ea typeface="+mn-ea"/>
                  <a:cs typeface="+mn-cs"/>
                  <a:sym typeface="Helvetica"/>
                </a:defRPr>
              </a:pPr>
              <a:r>
                <a:t>1997-2012	SAP Programme Manager/Director - SAP deliveries for multiple Clients and Consulting Partners including SAP UK, SAP MENA (UAE) for Al Futtaim Motors,</a:t>
              </a:r>
            </a:p>
            <a:p>
              <a:pPr lvl="2">
                <a:defRPr sz="1000">
                  <a:latin typeface="+mn-lt"/>
                  <a:ea typeface="+mn-ea"/>
                  <a:cs typeface="+mn-cs"/>
                  <a:sym typeface="Helvetica"/>
                </a:defRPr>
              </a:pPr>
              <a:r>
                <a:t>AXA Insurance, Vodafone Global Enterprise, Esprit Global - Fashion Retailer, Adidas Group - Retail, Fashion (M&amp;A), Reebok - Retail Fashion,</a:t>
              </a:r>
            </a:p>
            <a:p>
              <a:pPr lvl="2">
                <a:defRPr sz="1000">
                  <a:latin typeface="+mn-lt"/>
                  <a:ea typeface="+mn-ea"/>
                  <a:cs typeface="+mn-cs"/>
                  <a:sym typeface="Helvetica"/>
                </a:defRPr>
              </a:pPr>
              <a:r>
                <a:t>Statoil Hydro - Retail Oil &amp; Gas (M&amp;A), Metsä-Serla Helsinki Paper manufacturer, INA State Oil &amp; Gas Croatia, British Airways, United Nations,</a:t>
              </a:r>
            </a:p>
            <a:p>
              <a:pPr lvl="2">
                <a:defRPr sz="1000">
                  <a:latin typeface="+mn-lt"/>
                  <a:ea typeface="+mn-ea"/>
                  <a:cs typeface="+mn-cs"/>
                  <a:sym typeface="Helvetica"/>
                </a:defRPr>
              </a:pPr>
              <a:r>
                <a:t>Deutsche Telecom, General Motors, Shell Oil &amp; Gas Rotterdam, ICI Group, Reebok, Royal Sun Alliance, British Nuclear Fuels, BAE Systems, British Rail,</a:t>
              </a:r>
            </a:p>
            <a:p>
              <a:pPr lvl="2">
                <a:defRPr sz="1000">
                  <a:latin typeface="+mn-lt"/>
                  <a:ea typeface="+mn-ea"/>
                  <a:cs typeface="+mn-cs"/>
                  <a:sym typeface="Helvetica"/>
                </a:defRPr>
              </a:pPr>
              <a:r>
                <a:t>Post Offices, GlaxoSmithKline (GSK), British Rail and RS Components.</a:t>
              </a:r>
            </a:p>
          </p:txBody>
        </p:sp>
      </p:grpSp>
      <p:grpSp>
        <p:nvGrpSpPr>
          <p:cNvPr id="32" name="Group"/>
          <p:cNvGrpSpPr/>
          <p:nvPr/>
        </p:nvGrpSpPr>
        <p:grpSpPr>
          <a:xfrm>
            <a:off x="317069" y="2275399"/>
            <a:ext cx="1301174" cy="4220978"/>
            <a:chOff x="0" y="0"/>
            <a:chExt cx="1301173" cy="4220976"/>
          </a:xfrm>
        </p:grpSpPr>
        <p:sp>
          <p:nvSpPr>
            <p:cNvPr id="30" name="Rectangle"/>
            <p:cNvSpPr/>
            <p:nvPr/>
          </p:nvSpPr>
          <p:spPr>
            <a:xfrm>
              <a:off x="-1" y="3340"/>
              <a:ext cx="1301175" cy="4214407"/>
            </a:xfrm>
            <a:prstGeom prst="rect">
              <a:avLst/>
            </a:prstGeom>
            <a:solidFill>
              <a:srgbClr val="F2F2F2"/>
            </a:solidFill>
            <a:ln w="12700" cap="flat">
              <a:noFill/>
              <a:miter lim="400000"/>
            </a:ln>
            <a:effectLst/>
          </p:spPr>
          <p:txBody>
            <a:bodyPr wrap="square" lIns="88900" tIns="88900" rIns="88900" bIns="88900" numCol="1" anchor="t">
              <a:noAutofit/>
            </a:bodyPr>
            <a:lstStyle/>
            <a:p>
              <a:pPr defTabSz="883648">
                <a:defRPr sz="900">
                  <a:solidFill>
                    <a:srgbClr val="404040"/>
                  </a:solidFill>
                  <a:latin typeface="Verdana"/>
                  <a:ea typeface="Verdana"/>
                  <a:cs typeface="Verdana"/>
                  <a:sym typeface="Verdana"/>
                </a:defRPr>
              </a:pPr>
            </a:p>
          </p:txBody>
        </p:sp>
        <p:sp>
          <p:nvSpPr>
            <p:cNvPr id="31" name="Senior Director – Global Technology Consulting…"/>
            <p:cNvSpPr txBox="1"/>
            <p:nvPr/>
          </p:nvSpPr>
          <p:spPr>
            <a:xfrm>
              <a:off x="-1" y="0"/>
              <a:ext cx="1301175" cy="422097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t">
              <a:noAutofit/>
            </a:bodyPr>
            <a:lstStyle/>
            <a:p>
              <a:pPr>
                <a:defRPr b="1" sz="900">
                  <a:solidFill>
                    <a:srgbClr val="404040"/>
                  </a:solidFill>
                  <a:latin typeface="+mn-lt"/>
                  <a:ea typeface="+mn-ea"/>
                  <a:cs typeface="+mn-cs"/>
                  <a:sym typeface="Helvetica"/>
                </a:defRPr>
              </a:pPr>
              <a:r>
                <a:t>Senior Director – Global Technology Consulting</a:t>
              </a:r>
            </a:p>
            <a:p>
              <a:pPr defTabSz="844082">
                <a:spcBef>
                  <a:spcPts val="500"/>
                </a:spcBef>
                <a:defRPr sz="900">
                  <a:solidFill>
                    <a:srgbClr val="404040"/>
                  </a:solidFill>
                  <a:latin typeface="+mn-lt"/>
                  <a:ea typeface="+mn-ea"/>
                  <a:cs typeface="+mn-cs"/>
                  <a:sym typeface="Helvetica"/>
                </a:defRPr>
              </a:pPr>
              <a:r>
                <a:t>Areas of Expertise</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Retail</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Manufacturing</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Government</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Utilities</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Oil and Gas (upstream &amp; downstream)</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Nuclear Energy</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Telecommunications</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Automotive</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Financial Services</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Retail, FMCG &amp; CPG</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Fashion Retail</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Technology</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A &amp; D</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Pharmaceutical</a:t>
              </a:r>
            </a:p>
            <a:p>
              <a:pPr defTabSz="883648">
                <a:defRPr sz="800">
                  <a:solidFill>
                    <a:srgbClr val="404040"/>
                  </a:solidFill>
                  <a:latin typeface="+mn-lt"/>
                  <a:ea typeface="+mn-ea"/>
                  <a:cs typeface="+mn-cs"/>
                  <a:sym typeface="Helvetica"/>
                </a:defRPr>
              </a:pP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RISE with SAP</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S/4HANA 2109</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Suite on HANA</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HEC</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SuccessFactors</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Ariba</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SAP Hybris</a:t>
              </a:r>
            </a:p>
            <a:p>
              <a:pPr lvl="1" marL="82064" indent="-82064" defTabSz="883648">
                <a:buClr>
                  <a:srgbClr val="404040"/>
                </a:buClr>
                <a:buSzPct val="100000"/>
                <a:buFont typeface="Arial"/>
                <a:buChar char="•"/>
                <a:defRPr sz="800">
                  <a:solidFill>
                    <a:srgbClr val="404040"/>
                  </a:solidFill>
                  <a:latin typeface="+mn-lt"/>
                  <a:ea typeface="+mn-ea"/>
                  <a:cs typeface="+mn-cs"/>
                  <a:sym typeface="Helvetica"/>
                </a:defRPr>
              </a:pPr>
              <a:r>
                <a:t>Azure and AWS Cloud</a:t>
              </a:r>
            </a:p>
          </p:txBody>
        </p:sp>
      </p:grpSp>
      <p:pic>
        <p:nvPicPr>
          <p:cNvPr id="33" name="MikeDavis-Casual-1.jpeg" descr="MikeDavis-Casual-1.jpeg"/>
          <p:cNvPicPr>
            <a:picLocks noChangeAspect="1"/>
          </p:cNvPicPr>
          <p:nvPr/>
        </p:nvPicPr>
        <p:blipFill>
          <a:blip r:embed="rId2">
            <a:extLst/>
          </a:blip>
          <a:stretch>
            <a:fillRect/>
          </a:stretch>
        </p:blipFill>
        <p:spPr>
          <a:xfrm>
            <a:off x="452248" y="776298"/>
            <a:ext cx="1030816" cy="1374146"/>
          </a:xfrm>
          <a:prstGeom prst="rect">
            <a:avLst/>
          </a:prstGeom>
          <a:ln w="12700">
            <a:miter lim="400000"/>
          </a:ln>
        </p:spPr>
      </p:pic>
      <p:sp>
        <p:nvSpPr>
          <p:cNvPr id="34" name="📞 +447771821777🇬🇧  or  +1(352)505-2825🇺🇸…"/>
          <p:cNvSpPr txBox="1"/>
          <p:nvPr/>
        </p:nvSpPr>
        <p:spPr>
          <a:xfrm>
            <a:off x="7277721" y="159355"/>
            <a:ext cx="2954830" cy="431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ctr" defTabSz="457200">
              <a:tabLst>
                <a:tab pos="3048000" algn="ctr"/>
                <a:tab pos="6096000" algn="r"/>
              </a:tabLst>
              <a:defRPr sz="1000">
                <a:uFill>
                  <a:solidFill>
                    <a:srgbClr val="000000"/>
                  </a:solidFill>
                </a:uFill>
                <a:latin typeface="+mn-lt"/>
                <a:ea typeface="+mn-ea"/>
                <a:cs typeface="+mn-cs"/>
                <a:sym typeface="Helvetica"/>
              </a:defRPr>
            </a:pPr>
            <a:r>
              <a:t>📞 +447771821777🇬🇧  or  +1(352)505-2825🇺🇸</a:t>
            </a:r>
            <a:endParaRPr i="1"/>
          </a:p>
          <a:p>
            <a:pPr algn="ctr" defTabSz="457200">
              <a:tabLst>
                <a:tab pos="3048000" algn="ctr"/>
                <a:tab pos="6096000" algn="r"/>
              </a:tabLst>
              <a:defRPr sz="1000">
                <a:uFill>
                  <a:solidFill>
                    <a:srgbClr val="000000"/>
                  </a:solidFill>
                </a:uFill>
                <a:latin typeface="+mn-lt"/>
                <a:ea typeface="+mn-ea"/>
                <a:cs typeface="+mn-cs"/>
                <a:sym typeface="Helvetica"/>
              </a:defRPr>
            </a:pPr>
            <a:r>
              <a:t>💻</a:t>
            </a:r>
            <a:r>
              <a:rPr u="sng">
                <a:solidFill>
                  <a:srgbClr val="0000FF"/>
                </a:solidFill>
                <a:uFill>
                  <a:solidFill>
                    <a:srgbClr val="0000FF"/>
                  </a:solidFill>
                </a:uFill>
                <a:hlinkClick r:id="rId3" invalidUrl="" action="" tgtFrame="" tooltip="" history="1" highlightClick="0" endSnd="0"/>
              </a:rPr>
              <a:t>www.mjd.net</a:t>
            </a:r>
            <a:r>
              <a:t>  ✉️</a:t>
            </a:r>
            <a:r>
              <a:rPr u="sng">
                <a:solidFill>
                  <a:srgbClr val="0000FF"/>
                </a:solidFill>
                <a:uFill>
                  <a:solidFill>
                    <a:srgbClr val="0000FF"/>
                  </a:solidFill>
                </a:uFill>
                <a:hlinkClick r:id="rId4" invalidUrl="" action="" tgtFrame="" tooltip="" history="1" highlightClick="0" endSnd="0"/>
              </a:rPr>
              <a:t>mike@mjd.net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1_Deloitte">
  <a:themeElements>
    <a:clrScheme name="1_Deloitte">
      <a:dk1>
        <a:srgbClr val="000000"/>
      </a:dk1>
      <a:lt1>
        <a:srgbClr val="FFFFFF"/>
      </a:lt1>
      <a:dk2>
        <a:srgbClr val="A7A7A7"/>
      </a:dk2>
      <a:lt2>
        <a:srgbClr val="535353"/>
      </a:lt2>
      <a:accent1>
        <a:srgbClr val="86BC25"/>
      </a:accent1>
      <a:accent2>
        <a:srgbClr val="046A38"/>
      </a:accent2>
      <a:accent3>
        <a:srgbClr val="62B5E5"/>
      </a:accent3>
      <a:accent4>
        <a:srgbClr val="012169"/>
      </a:accent4>
      <a:accent5>
        <a:srgbClr val="0097A9"/>
      </a:accent5>
      <a:accent6>
        <a:srgbClr val="75787B"/>
      </a:accent6>
      <a:hlink>
        <a:srgbClr val="0000FF"/>
      </a:hlink>
      <a:folHlink>
        <a:srgbClr val="FF00FF"/>
      </a:folHlink>
    </a:clrScheme>
    <a:fontScheme name="1_Deloitte">
      <a:majorFont>
        <a:latin typeface="Calibri"/>
        <a:ea typeface="Calibri"/>
        <a:cs typeface="Calibri"/>
      </a:majorFont>
      <a:minorFont>
        <a:latin typeface="Helvetica"/>
        <a:ea typeface="Helvetica"/>
        <a:cs typeface="Helvetica"/>
      </a:minorFont>
    </a:fontScheme>
    <a:fmtScheme name="1_Deloit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88900" tIns="88900" rIns="88900" bIns="88900"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1_Deloitte">
  <a:themeElements>
    <a:clrScheme name="1_Deloitte">
      <a:dk1>
        <a:srgbClr val="000000"/>
      </a:dk1>
      <a:lt1>
        <a:srgbClr val="FFFFFF"/>
      </a:lt1>
      <a:dk2>
        <a:srgbClr val="A7A7A7"/>
      </a:dk2>
      <a:lt2>
        <a:srgbClr val="535353"/>
      </a:lt2>
      <a:accent1>
        <a:srgbClr val="86BC25"/>
      </a:accent1>
      <a:accent2>
        <a:srgbClr val="046A38"/>
      </a:accent2>
      <a:accent3>
        <a:srgbClr val="62B5E5"/>
      </a:accent3>
      <a:accent4>
        <a:srgbClr val="012169"/>
      </a:accent4>
      <a:accent5>
        <a:srgbClr val="0097A9"/>
      </a:accent5>
      <a:accent6>
        <a:srgbClr val="75787B"/>
      </a:accent6>
      <a:hlink>
        <a:srgbClr val="0000FF"/>
      </a:hlink>
      <a:folHlink>
        <a:srgbClr val="FF00FF"/>
      </a:folHlink>
    </a:clrScheme>
    <a:fontScheme name="1_Deloitte">
      <a:majorFont>
        <a:latin typeface="Calibri"/>
        <a:ea typeface="Calibri"/>
        <a:cs typeface="Calibri"/>
      </a:majorFont>
      <a:minorFont>
        <a:latin typeface="Helvetica"/>
        <a:ea typeface="Helvetica"/>
        <a:cs typeface="Helvetica"/>
      </a:minorFont>
    </a:fontScheme>
    <a:fmtScheme name="1_Deloit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88900" tIns="88900" rIns="88900" bIns="88900"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Open Sans Light"/>
            <a:ea typeface="Open Sans Light"/>
            <a:cs typeface="Open Sans Light"/>
            <a:sym typeface="Open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